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9" r:id="rId4"/>
    <p:sldId id="270" r:id="rId5"/>
    <p:sldId id="260" r:id="rId6"/>
    <p:sldId id="261" r:id="rId7"/>
    <p:sldId id="256" r:id="rId8"/>
    <p:sldId id="257" r:id="rId9"/>
    <p:sldId id="258" r:id="rId10"/>
    <p:sldId id="259" r:id="rId11"/>
    <p:sldId id="272" r:id="rId12"/>
    <p:sldId id="271" r:id="rId13"/>
    <p:sldId id="268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Наличие на сайте раздела проекта СДШ НСО и локальных актов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673555651149302E-2"/>
          <c:y val="8.607361963190184E-2"/>
          <c:w val="0.9452623113322236"/>
          <c:h val="0.514575954685506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46-434F-B7D8-1DE2B8CA7DED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A46-434F-B7D8-1DE2B8CA7DED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A46-434F-B7D8-1DE2B8CA7DED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46-434F-B7D8-1DE2B8CA7DED}"/>
              </c:ext>
            </c:extLst>
          </c:dPt>
          <c:cat>
            <c:strRef>
              <c:f>Лист1!$B$3:$B$36</c:f>
              <c:strCache>
                <c:ptCount val="34"/>
                <c:pt idx="0">
                  <c:v>Баганский</c:v>
                </c:pt>
                <c:pt idx="1">
                  <c:v>Барабинский</c:v>
                </c:pt>
                <c:pt idx="2">
                  <c:v>Бердск</c:v>
                </c:pt>
                <c:pt idx="3">
                  <c:v>Болотнинский</c:v>
                </c:pt>
                <c:pt idx="4">
                  <c:v>Венгеровский</c:v>
                </c:pt>
                <c:pt idx="5">
                  <c:v>Доволенский</c:v>
                </c:pt>
                <c:pt idx="6">
                  <c:v>Здвинский</c:v>
                </c:pt>
                <c:pt idx="7">
                  <c:v>Искитим</c:v>
                </c:pt>
                <c:pt idx="8">
                  <c:v>Искитимский</c:v>
                </c:pt>
                <c:pt idx="9">
                  <c:v>Карасукский</c:v>
                </c:pt>
                <c:pt idx="10">
                  <c:v>Каргатский</c:v>
                </c:pt>
                <c:pt idx="11">
                  <c:v>Колыванский</c:v>
                </c:pt>
                <c:pt idx="12">
                  <c:v>р.п. Кольцово</c:v>
                </c:pt>
                <c:pt idx="13">
                  <c:v>Коченевский</c:v>
                </c:pt>
                <c:pt idx="14">
                  <c:v>Кочковский</c:v>
                </c:pt>
                <c:pt idx="15">
                  <c:v>Краснозерский</c:v>
                </c:pt>
                <c:pt idx="16">
                  <c:v>Куйбышевский</c:v>
                </c:pt>
                <c:pt idx="17">
                  <c:v>Купинский</c:v>
                </c:pt>
                <c:pt idx="18">
                  <c:v>Кыштовский</c:v>
                </c:pt>
                <c:pt idx="19">
                  <c:v>Маслянинский</c:v>
                </c:pt>
                <c:pt idx="20">
                  <c:v>Мошковский</c:v>
                </c:pt>
                <c:pt idx="21">
                  <c:v>Новосибирский</c:v>
                </c:pt>
                <c:pt idx="22">
                  <c:v>Обь</c:v>
                </c:pt>
                <c:pt idx="23">
                  <c:v>Ордынский </c:v>
                </c:pt>
                <c:pt idx="24">
                  <c:v>Северный</c:v>
                </c:pt>
                <c:pt idx="25">
                  <c:v>Сузунский</c:v>
                </c:pt>
                <c:pt idx="26">
                  <c:v>Татарский</c:v>
                </c:pt>
                <c:pt idx="27">
                  <c:v>Тогучинский</c:v>
                </c:pt>
                <c:pt idx="28">
                  <c:v>Убинский</c:v>
                </c:pt>
                <c:pt idx="29">
                  <c:v>Усть-Таркский</c:v>
                </c:pt>
                <c:pt idx="30">
                  <c:v>Чановский</c:v>
                </c:pt>
                <c:pt idx="31">
                  <c:v>Черепановский</c:v>
                </c:pt>
                <c:pt idx="32">
                  <c:v>Чистоозерный</c:v>
                </c:pt>
                <c:pt idx="33">
                  <c:v>Чулымский</c:v>
                </c:pt>
              </c:strCache>
            </c:strRef>
          </c:cat>
          <c:val>
            <c:numRef>
              <c:f>Лист1!$C$3:$C$36</c:f>
              <c:numCache>
                <c:formatCode>0%</c:formatCode>
                <c:ptCount val="34"/>
                <c:pt idx="0">
                  <c:v>0.83</c:v>
                </c:pt>
                <c:pt idx="1">
                  <c:v>1</c:v>
                </c:pt>
                <c:pt idx="2">
                  <c:v>0.17</c:v>
                </c:pt>
                <c:pt idx="3">
                  <c:v>0.75</c:v>
                </c:pt>
                <c:pt idx="4">
                  <c:v>0.75</c:v>
                </c:pt>
                <c:pt idx="5">
                  <c:v>0.8</c:v>
                </c:pt>
                <c:pt idx="6">
                  <c:v>1</c:v>
                </c:pt>
                <c:pt idx="7">
                  <c:v>0.67</c:v>
                </c:pt>
                <c:pt idx="8">
                  <c:v>0.83</c:v>
                </c:pt>
                <c:pt idx="9">
                  <c:v>0.8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0.8</c:v>
                </c:pt>
                <c:pt idx="14">
                  <c:v>1</c:v>
                </c:pt>
                <c:pt idx="15">
                  <c:v>1</c:v>
                </c:pt>
                <c:pt idx="16">
                  <c:v>0.83</c:v>
                </c:pt>
                <c:pt idx="17">
                  <c:v>1</c:v>
                </c:pt>
                <c:pt idx="18">
                  <c:v>0.67</c:v>
                </c:pt>
                <c:pt idx="19">
                  <c:v>0.78</c:v>
                </c:pt>
                <c:pt idx="20">
                  <c:v>0.38</c:v>
                </c:pt>
                <c:pt idx="21">
                  <c:v>0.25</c:v>
                </c:pt>
                <c:pt idx="22">
                  <c:v>0.33</c:v>
                </c:pt>
                <c:pt idx="23">
                  <c:v>0.83</c:v>
                </c:pt>
                <c:pt idx="24">
                  <c:v>0.67</c:v>
                </c:pt>
                <c:pt idx="25">
                  <c:v>1</c:v>
                </c:pt>
                <c:pt idx="26">
                  <c:v>1</c:v>
                </c:pt>
                <c:pt idx="27">
                  <c:v>0.6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0.7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46-434F-B7D8-1DE2B8CA7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215456"/>
        <c:axId val="340577856"/>
      </c:barChart>
      <c:catAx>
        <c:axId val="1412154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577856"/>
        <c:crosses val="autoZero"/>
        <c:auto val="0"/>
        <c:lblAlgn val="ctr"/>
        <c:lblOffset val="100"/>
        <c:noMultiLvlLbl val="0"/>
      </c:catAx>
      <c:valAx>
        <c:axId val="3405778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1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1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2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2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6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6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5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25C1-D11E-4A98-B193-0DBAEE1CE995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0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aa@oblcit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do.edu54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800" y="885905"/>
            <a:ext cx="955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«Использование электронного обучения и дистанционных образовательных технологий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школах с низкими образовательными результатами»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4800" y="3415268"/>
            <a:ext cx="828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итогам Проектной сессии «Возможности цифровых технологий для формирования нового качества обучения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школах с низкими образовательными результатами»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800" y="5575300"/>
            <a:ext cx="828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13 декабря 2019 года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25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900" y="156633"/>
            <a:ext cx="11366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«Отстающие» муниципалитеты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49" y="1551351"/>
            <a:ext cx="807719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Колыванский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район – нет ни у одной школы!</a:t>
            </a:r>
          </a:p>
          <a:p>
            <a:pPr lvl="1">
              <a:lnSpc>
                <a:spcPct val="150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Усть-Таркский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район – нет ни у одной школы!</a:t>
            </a:r>
          </a:p>
          <a:p>
            <a:pPr lvl="1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г. Бердск</a:t>
            </a:r>
          </a:p>
          <a:p>
            <a:pPr lvl="1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Новосибирский район</a:t>
            </a:r>
          </a:p>
          <a:p>
            <a:pPr lvl="1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г. Обь</a:t>
            </a:r>
          </a:p>
          <a:p>
            <a:pPr lvl="1">
              <a:lnSpc>
                <a:spcPct val="150000"/>
              </a:lnSpc>
            </a:pPr>
            <a:r>
              <a:rPr lang="ru-RU" sz="2600" b="1" dirty="0" err="1" smtClean="0">
                <a:solidFill>
                  <a:srgbClr val="FF0000"/>
                </a:solidFill>
                <a:latin typeface="+mj-lt"/>
              </a:rPr>
              <a:t>Мошковский</a:t>
            </a: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район</a:t>
            </a:r>
          </a:p>
          <a:p>
            <a:pPr lvl="1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г. Новосибирск</a:t>
            </a:r>
            <a:endParaRPr lang="ru-RU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Несколько слов о финансировании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рамках проекта СДШ НСО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16132"/>
              </p:ext>
            </p:extLst>
          </p:nvPr>
        </p:nvGraphicFramePr>
        <p:xfrm>
          <a:off x="1028700" y="1346205"/>
          <a:ext cx="10236202" cy="5206994"/>
        </p:xfrm>
        <a:graphic>
          <a:graphicData uri="http://schemas.openxmlformats.org/drawingml/2006/table">
            <a:tbl>
              <a:tblPr/>
              <a:tblGrid>
                <a:gridCol w="2320676">
                  <a:extLst>
                    <a:ext uri="{9D8B030D-6E8A-4147-A177-3AD203B41FA5}">
                      <a16:colId xmlns:a16="http://schemas.microsoft.com/office/drawing/2014/main" val="450251363"/>
                    </a:ext>
                  </a:extLst>
                </a:gridCol>
                <a:gridCol w="1352047">
                  <a:extLst>
                    <a:ext uri="{9D8B030D-6E8A-4147-A177-3AD203B41FA5}">
                      <a16:colId xmlns:a16="http://schemas.microsoft.com/office/drawing/2014/main" val="2464356184"/>
                    </a:ext>
                  </a:extLst>
                </a:gridCol>
                <a:gridCol w="1311687">
                  <a:extLst>
                    <a:ext uri="{9D8B030D-6E8A-4147-A177-3AD203B41FA5}">
                      <a16:colId xmlns:a16="http://schemas.microsoft.com/office/drawing/2014/main" val="1110171487"/>
                    </a:ext>
                  </a:extLst>
                </a:gridCol>
                <a:gridCol w="1291506">
                  <a:extLst>
                    <a:ext uri="{9D8B030D-6E8A-4147-A177-3AD203B41FA5}">
                      <a16:colId xmlns:a16="http://schemas.microsoft.com/office/drawing/2014/main" val="406090891"/>
                    </a:ext>
                  </a:extLst>
                </a:gridCol>
                <a:gridCol w="1291506">
                  <a:extLst>
                    <a:ext uri="{9D8B030D-6E8A-4147-A177-3AD203B41FA5}">
                      <a16:colId xmlns:a16="http://schemas.microsoft.com/office/drawing/2014/main" val="417506872"/>
                    </a:ext>
                  </a:extLst>
                </a:gridCol>
                <a:gridCol w="1316733">
                  <a:extLst>
                    <a:ext uri="{9D8B030D-6E8A-4147-A177-3AD203B41FA5}">
                      <a16:colId xmlns:a16="http://schemas.microsoft.com/office/drawing/2014/main" val="2680755588"/>
                    </a:ext>
                  </a:extLst>
                </a:gridCol>
                <a:gridCol w="1352047">
                  <a:extLst>
                    <a:ext uri="{9D8B030D-6E8A-4147-A177-3AD203B41FA5}">
                      <a16:colId xmlns:a16="http://schemas.microsoft.com/office/drawing/2014/main" val="3729275192"/>
                    </a:ext>
                  </a:extLst>
                </a:gridCol>
              </a:tblGrid>
              <a:tr h="28453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Нормативы финансирования (ФОТ) с 01.01.2019,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442210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58861"/>
                  </a:ext>
                </a:extLst>
              </a:tr>
              <a:tr h="611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Начальное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Основное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Среднее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Начальное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Основное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Среднее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51869"/>
                  </a:ext>
                </a:extLst>
              </a:tr>
              <a:tr h="611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399460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Городские 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29664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31390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1817,92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2472,00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2615,83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856108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Сельские 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25130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34170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36160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2094,17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2847,50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3013,33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282108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094961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119060"/>
                  </a:ext>
                </a:extLst>
              </a:tr>
              <a:tr h="28453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Нормативы в СДШ НСО (*0,21)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500847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01216"/>
                  </a:ext>
                </a:extLst>
              </a:tr>
              <a:tr h="569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Начальное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Основное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Среднее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Начальное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Основное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Среднее общее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428476"/>
                  </a:ext>
                </a:extLst>
              </a:tr>
              <a:tr h="569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на ученика в месяц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10342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Городские 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4581,15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6229,44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6591,9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381,76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519,12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549,33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558408"/>
                  </a:ext>
                </a:extLst>
              </a:tr>
              <a:tr h="284535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Сельские 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5277,3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7175,7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7593,6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439,78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597,98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632,80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08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Несколько слов о финансировании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рамках проекта СДШ НСО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067" y="1233851"/>
            <a:ext cx="1132839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Возьмем сельскую школу, среднюю ступень обучения</a:t>
            </a:r>
          </a:p>
          <a:p>
            <a:pPr lvl="7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 нормативу на одного ученика: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год – 34170 рублей</a:t>
            </a:r>
          </a:p>
          <a:p>
            <a:pPr lvl="7"/>
            <a:endParaRPr lang="ru-RU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Дополнительное финансирование : 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0,21 от норматива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год – 7175,7 рублей</a:t>
            </a:r>
          </a:p>
          <a:p>
            <a:pPr lvl="7"/>
            <a:endParaRPr lang="ru-RU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Школе выделили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дополнительное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финансирование по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проекту СДШ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НСО: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 10 обучающихся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год – 71757 рублей</a:t>
            </a:r>
          </a:p>
          <a:p>
            <a:pPr lvl="8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месяц – 5979,75 рублей</a:t>
            </a:r>
          </a:p>
          <a:p>
            <a:pPr lvl="7"/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Выделяются не дети на обучение!!!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Выделяются дополнительные нормативные средства за обучение детей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 рамках проекта СДШ НСО!!!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7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7000" y="1741337"/>
            <a:ext cx="9169400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Ким Неля Андреевна,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заместитель директора ОблЦИТ по УМР, 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руководитель проекта «СДШ НСО»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202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kna@oblcit.ru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1900" y="900938"/>
            <a:ext cx="9537700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i="1" u="sng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Контакты</a:t>
            </a:r>
            <a:r>
              <a:rPr lang="ru-RU" altLang="ru-RU" sz="3200" b="1" i="1" u="sng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endParaRPr lang="ru-RU" altLang="ru-RU" sz="3200" b="1" i="1" u="sng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Яшкин Игорь Львович,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начальник отдела дистанционного обучения,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СДШ НСО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240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8-903-997-38-15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yil@oblcit.ru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1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1200" y="660400"/>
            <a:ext cx="10909300" cy="5592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Направление «Обучение школьников»:</a:t>
            </a:r>
          </a:p>
          <a:p>
            <a:pPr lvl="1" algn="ctr" fontAlgn="t">
              <a:lnSpc>
                <a:spcPct val="107000"/>
              </a:lnSpc>
            </a:pPr>
            <a:r>
              <a:rPr lang="ru-RU" sz="14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региональные координаторы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старшие методисты отдела дистанционного обучения: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Сергеева Анна Александровна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242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saa</a:t>
            </a: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@oblcit.ru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Деревягина Диана Александровна </a:t>
            </a:r>
          </a:p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(+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проект 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EKO-digital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241</a:t>
            </a:r>
          </a:p>
          <a:p>
            <a:pPr lvl="1" algn="ctr" fontAlgn="t">
              <a:lnSpc>
                <a:spcPct val="107000"/>
              </a:lnSpc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dda@oblcit.ru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275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1555000"/>
            <a:ext cx="10325100" cy="401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IT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направление в проекте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«Специализированные классы»: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старший методист отдела дистанционного обучения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Слободчикова Сардана Михайловна 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243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usm@oblcit.ru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68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700" y="2086751"/>
            <a:ext cx="10414000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методист отдела дистанционного обучения: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Азарова Наталья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Вадимовна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245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anv@oblcit.ru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51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1400" y="1181100"/>
            <a:ext cx="105918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3200" dirty="0">
                <a:solidFill>
                  <a:srgbClr val="0070C0"/>
                </a:solidFill>
                <a:latin typeface="+mj-lt"/>
              </a:rPr>
              <a:t>Презентации и видеозапись </a:t>
            </a: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семинара 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будут размещены:</a:t>
            </a:r>
          </a:p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32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на портале «НООС» (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www.edu54.ru)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 в разделе «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Видеотрансляции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» / «Архив» / «Семинары ГБУ ДПО НСО «ОблЦИТ»</a:t>
            </a:r>
            <a:r>
              <a:rPr lang="ru-RU" sz="32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3200" b="1" dirty="0">
              <a:solidFill>
                <a:srgbClr val="073E87">
                  <a:lumMod val="75000"/>
                </a:srgbClr>
              </a:solidFill>
              <a:latin typeface="+mj-lt"/>
            </a:endParaRP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на сайте проекта «СДШ НСО» в разделе «Новости» (</a:t>
            </a:r>
            <a:r>
              <a:rPr lang="en-US" sz="3200" b="1" dirty="0">
                <a:solidFill>
                  <a:srgbClr val="0070C0"/>
                </a:solidFill>
                <a:latin typeface="+mj-lt"/>
                <a:hlinkClick r:id="rId2"/>
              </a:rPr>
              <a:t>http://sdo.edu54.ru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153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698550"/>
            <a:ext cx="11087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>
                <a:solidFill>
                  <a:srgbClr val="0070C0"/>
                </a:solidFill>
                <a:latin typeface="Calibri Light" panose="020F0302020204030204"/>
              </a:rPr>
              <a:t>Статистические отчеты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27.09.2019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15.10.2019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16.12.2019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27.01.2020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16.03.2020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15.05.2020</a:t>
            </a:r>
          </a:p>
        </p:txBody>
      </p:sp>
    </p:spTree>
    <p:extLst>
      <p:ext uri="{BB962C8B-B14F-4D97-AF65-F5344CB8AC3E}">
        <p14:creationId xmlns:p14="http://schemas.microsoft.com/office/powerpoint/2010/main" val="349132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19" y="704334"/>
            <a:ext cx="10376559" cy="467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НСО»</a:t>
            </a:r>
          </a:p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Мониторинговые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визиты муниципальных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координаторов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Еженедельный выборочный </a:t>
            </a: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мониторинг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Интернет </a:t>
            </a: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ресурсов муниципалитетов </a:t>
            </a: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и </a:t>
            </a: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сайтов образовательных организаций</a:t>
            </a:r>
          </a:p>
          <a:p>
            <a:pPr algn="ctr"/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38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7" y="1375834"/>
            <a:ext cx="10566400" cy="4627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Барабинский район, МКОУ Новониколаевская СОШ (МКОУ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Кармаклинская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СОШ)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Каргатский район, МКОУ Каргатская средняя школа №2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Маслянинский район, МКОУ Пеньковская СОШ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Чистоозёрный район, МКОУ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Шипицинская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Болотнинский район, МКОУ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Зудовская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СОШ, МКОУ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Таганаевская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Татарский район, МБОУ Козловская СОШ, МБОУ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Новомихайловская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СОШ, МБОУ Константиновская СОШ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Ордынский район, МКОУ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Рогалевская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СОШ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Тогучинский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район, МКОУ «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Сурковская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средняя школа»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100% выполнение нормативов в РСДО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1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7" y="2099734"/>
            <a:ext cx="10566400" cy="282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lnSpc>
                <a:spcPct val="114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Венгеровский район, МКОУ </a:t>
            </a: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Тартасская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СОШ</a:t>
            </a:r>
          </a:p>
          <a:p>
            <a:pPr lvl="4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Колыванский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район, МБОУ Юрт-</a:t>
            </a: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Акбалыкская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ООШ</a:t>
            </a:r>
          </a:p>
          <a:p>
            <a:pPr lvl="4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Сузунский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район, МКОУ «</a:t>
            </a: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Ключиковская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СОШ»</a:t>
            </a:r>
          </a:p>
          <a:p>
            <a:pPr lvl="4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г.Новосибирск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, МКОУ СОШ №66</a:t>
            </a:r>
          </a:p>
          <a:p>
            <a:pPr lvl="4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г.Новосибирск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, МБОУ СОШ №72</a:t>
            </a:r>
          </a:p>
          <a:p>
            <a:pPr lvl="4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г.Новосибирск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, МБОУ СОШ №138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 выполняются нормативы в РСДО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68346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5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7" y="2772834"/>
            <a:ext cx="1056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образовательных организациях области: 140 из 189 (74%)</a:t>
            </a: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городе Новосибирске: 23 из 45 (51%)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на сайтах школ разделов, посвященных реализации проекта СДШ НСО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29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900" y="156633"/>
            <a:ext cx="11366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Муниципалитеты со 100% наличием на сайтах школ разделов, посвященных реализации проекта СДШ НСО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49" y="1398951"/>
            <a:ext cx="80771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Татарский район</a:t>
            </a:r>
          </a:p>
          <a:p>
            <a:pPr lvl="6"/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Барабинский район</a:t>
            </a:r>
          </a:p>
          <a:p>
            <a:pPr lvl="6"/>
            <a:r>
              <a:rPr lang="ru-RU" sz="2600" b="1" dirty="0" err="1" smtClean="0">
                <a:solidFill>
                  <a:srgbClr val="00B050"/>
                </a:solidFill>
                <a:latin typeface="+mj-lt"/>
              </a:rPr>
              <a:t>Чановский</a:t>
            </a:r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rgbClr val="00B050"/>
                </a:solidFill>
                <a:latin typeface="+mj-lt"/>
              </a:rPr>
              <a:t>Чистоозерный</a:t>
            </a:r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Каргатский район</a:t>
            </a:r>
          </a:p>
          <a:p>
            <a:pPr lvl="6"/>
            <a:r>
              <a:rPr lang="ru-RU" sz="2600" b="1" dirty="0" err="1" smtClean="0">
                <a:solidFill>
                  <a:srgbClr val="00B050"/>
                </a:solidFill>
                <a:latin typeface="+mj-lt"/>
              </a:rPr>
              <a:t>Здвинский</a:t>
            </a:r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rgbClr val="00B050"/>
                </a:solidFill>
                <a:latin typeface="+mj-lt"/>
              </a:rPr>
              <a:t>р.п</a:t>
            </a:r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. Кольцово</a:t>
            </a:r>
          </a:p>
          <a:p>
            <a:pPr lvl="6"/>
            <a:r>
              <a:rPr lang="ru-RU" sz="2600" b="1" dirty="0" err="1" smtClean="0">
                <a:solidFill>
                  <a:srgbClr val="00B050"/>
                </a:solidFill>
                <a:latin typeface="+mj-lt"/>
              </a:rPr>
              <a:t>Кочковский</a:t>
            </a:r>
            <a:r>
              <a:rPr lang="ru-RU" sz="2600" b="1" dirty="0" smtClean="0">
                <a:solidFill>
                  <a:srgbClr val="00B050"/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Чулымский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Сузунский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Купинский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Краснозерский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 lvl="6"/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Убинский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4520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637</Words>
  <Application>Microsoft Office PowerPoint</Application>
  <PresentationFormat>Широкоэкранный</PresentationFormat>
  <Paragraphs>172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Яшкин Игорь Львович</dc:creator>
  <cp:lastModifiedBy>Яшкин Игорь Львович</cp:lastModifiedBy>
  <cp:revision>25</cp:revision>
  <dcterms:created xsi:type="dcterms:W3CDTF">2019-12-09T07:58:22Z</dcterms:created>
  <dcterms:modified xsi:type="dcterms:W3CDTF">2019-12-13T03:52:47Z</dcterms:modified>
</cp:coreProperties>
</file>